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7" r:id="rId2"/>
    <p:sldId id="263" r:id="rId3"/>
    <p:sldId id="264" r:id="rId4"/>
    <p:sldId id="265" r:id="rId5"/>
    <p:sldId id="266" r:id="rId6"/>
    <p:sldId id="267" r:id="rId7"/>
    <p:sldId id="261" r:id="rId8"/>
    <p:sldId id="278" r:id="rId9"/>
    <p:sldId id="262" r:id="rId10"/>
    <p:sldId id="259" r:id="rId11"/>
    <p:sldId id="260" r:id="rId12"/>
    <p:sldId id="269" r:id="rId13"/>
    <p:sldId id="270" r:id="rId14"/>
    <p:sldId id="271" r:id="rId15"/>
    <p:sldId id="273" r:id="rId16"/>
    <p:sldId id="272" r:id="rId17"/>
    <p:sldId id="268" r:id="rId18"/>
    <p:sldId id="274" r:id="rId19"/>
    <p:sldId id="275" r:id="rId20"/>
    <p:sldId id="280" r:id="rId21"/>
    <p:sldId id="276" r:id="rId22"/>
    <p:sldId id="279" r:id="rId23"/>
    <p:sldId id="277" r:id="rId24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B14C98-3960-4E4D-A0A0-344C1E1434DA}" type="datetimeFigureOut">
              <a:rPr lang="pt-BR" smtClean="0"/>
              <a:t>27/04/2018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244F24-4978-4127-89F8-66C03D4E2A8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917777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244F24-4978-4127-89F8-66C03D4E2A8F}" type="slidenum">
              <a:rPr lang="pt-BR" smtClean="0"/>
              <a:t>21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317985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244F24-4978-4127-89F8-66C03D4E2A8F}" type="slidenum">
              <a:rPr lang="pt-BR" smtClean="0"/>
              <a:t>22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232645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CA2F9-5761-4612-816E-B3B59A99977E}" type="datetime1">
              <a:rPr lang="pt-BR" smtClean="0"/>
              <a:t>27/04/2018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B0345-4E8B-49B7-843F-E0231EE23BE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98380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C58DC-C502-48CD-8195-1E9443A2CAB8}" type="datetime1">
              <a:rPr lang="pt-BR" smtClean="0"/>
              <a:t>27/04/2018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B0345-4E8B-49B7-843F-E0231EE23BE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36173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04777-8552-4E6C-B27B-8AA4852EA1EA}" type="datetime1">
              <a:rPr lang="pt-BR" smtClean="0"/>
              <a:t>27/04/2018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B0345-4E8B-49B7-843F-E0231EE23BE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41951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5DA16-EB23-4530-A240-4DE73D819A8D}" type="datetime1">
              <a:rPr lang="pt-BR" smtClean="0"/>
              <a:t>27/04/2018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B0345-4E8B-49B7-843F-E0231EE23BE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14206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392C4-4782-4F7C-B39D-21012EE9B94C}" type="datetime1">
              <a:rPr lang="pt-BR" smtClean="0"/>
              <a:t>27/04/2018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B0345-4E8B-49B7-843F-E0231EE23BE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05798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3A075-AADF-446B-8D88-A532C22E608F}" type="datetime1">
              <a:rPr lang="pt-BR" smtClean="0"/>
              <a:t>27/04/2018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B0345-4E8B-49B7-843F-E0231EE23BE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222884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9663A-1923-4795-AF7F-A7C5EAF8B32F}" type="datetime1">
              <a:rPr lang="pt-BR" smtClean="0"/>
              <a:t>27/04/2018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B0345-4E8B-49B7-843F-E0231EE23BE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19539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745ED-7FAA-45EB-BD80-8C2566821566}" type="datetime1">
              <a:rPr lang="pt-BR" smtClean="0"/>
              <a:t>27/04/2018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B0345-4E8B-49B7-843F-E0231EE23BE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698739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578D5-A861-4B4A-9CB5-A07B15F3C39F}" type="datetime1">
              <a:rPr lang="pt-BR" smtClean="0"/>
              <a:t>27/04/2018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B0345-4E8B-49B7-843F-E0231EE23BE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46784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BA92C-1281-4E23-8563-008F96F5EC87}" type="datetime1">
              <a:rPr lang="pt-BR" smtClean="0"/>
              <a:t>27/04/2018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B0345-4E8B-49B7-843F-E0231EE23BE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257817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86D53-BAAC-46EA-8C95-847057CA16AF}" type="datetime1">
              <a:rPr lang="pt-BR" smtClean="0"/>
              <a:t>27/04/2018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B0345-4E8B-49B7-843F-E0231EE23BE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70872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11FEA-5ADE-4818-A2B9-BDEEBF881E59}" type="datetime1">
              <a:rPr lang="pt-BR" smtClean="0"/>
              <a:t>27/04/2018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CB0345-4E8B-49B7-843F-E0231EE23BE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70329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84972" y="1"/>
            <a:ext cx="12007028" cy="8402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pt-BR" sz="3600" b="1" dirty="0" smtClean="0">
              <a:solidFill>
                <a:schemeClr val="bg1"/>
              </a:solidFill>
            </a:endParaRPr>
          </a:p>
          <a:p>
            <a:pPr algn="ctr"/>
            <a:r>
              <a:rPr lang="pt-BR" sz="3600" b="1" dirty="0" smtClean="0">
                <a:solidFill>
                  <a:schemeClr val="bg1"/>
                </a:solidFill>
              </a:rPr>
              <a:t>ZPE UBERABA/MG </a:t>
            </a:r>
          </a:p>
          <a:p>
            <a:pPr algn="ctr"/>
            <a:endParaRPr lang="pt-BR" sz="3600" b="1" dirty="0" smtClean="0">
              <a:solidFill>
                <a:schemeClr val="bg1"/>
              </a:solidFill>
            </a:endParaRPr>
          </a:p>
          <a:p>
            <a:pPr algn="ctr"/>
            <a:r>
              <a:rPr lang="pt-BR" sz="3600" b="1" dirty="0" smtClean="0">
                <a:solidFill>
                  <a:schemeClr val="bg1"/>
                </a:solidFill>
              </a:rPr>
              <a:t>NOVAS OPORTUNIDADES DE INVESTIMENTOS E EXPORTAÇÃO</a:t>
            </a:r>
          </a:p>
          <a:p>
            <a:pPr algn="ctr"/>
            <a:endParaRPr lang="pt-BR" sz="3600" b="1" dirty="0" smtClean="0">
              <a:solidFill>
                <a:schemeClr val="bg1"/>
              </a:solidFill>
            </a:endParaRPr>
          </a:p>
          <a:p>
            <a:pPr algn="ctr"/>
            <a:endParaRPr lang="pt-BR" sz="3600" b="1" dirty="0" smtClean="0">
              <a:solidFill>
                <a:schemeClr val="bg1"/>
              </a:solidFill>
            </a:endParaRPr>
          </a:p>
          <a:p>
            <a:pPr algn="ctr"/>
            <a:r>
              <a:rPr lang="pt-BR" sz="3600" b="1" dirty="0" smtClean="0">
                <a:solidFill>
                  <a:srgbClr val="00B050"/>
                </a:solidFill>
              </a:rPr>
              <a:t>PERFIL ECONÔMICO DO MUNICÍPIO DE UBERABA/MG </a:t>
            </a:r>
          </a:p>
          <a:p>
            <a:pPr algn="ctr"/>
            <a:r>
              <a:rPr lang="pt-BR" sz="3600" b="1" dirty="0" smtClean="0">
                <a:solidFill>
                  <a:srgbClr val="00B050"/>
                </a:solidFill>
              </a:rPr>
              <a:t>E DA REGIÃO DO TRIÂNGULO MINEIRO</a:t>
            </a:r>
          </a:p>
          <a:p>
            <a:pPr algn="ctr"/>
            <a:endParaRPr lang="pt-BR" sz="3600" b="1" dirty="0" smtClean="0">
              <a:solidFill>
                <a:srgbClr val="00B050"/>
              </a:solidFill>
            </a:endParaRPr>
          </a:p>
          <a:p>
            <a:pPr algn="ctr"/>
            <a:endParaRPr lang="pt-BR" sz="3600" b="1" dirty="0">
              <a:solidFill>
                <a:srgbClr val="00B050"/>
              </a:solidFill>
            </a:endParaRPr>
          </a:p>
          <a:p>
            <a:pPr algn="ctr"/>
            <a:r>
              <a:rPr lang="pt-BR" sz="3600" b="1" dirty="0" smtClean="0">
                <a:solidFill>
                  <a:schemeClr val="bg1"/>
                </a:solidFill>
              </a:rPr>
              <a:t>Nubia Alves de Carvalho Ferreira</a:t>
            </a:r>
          </a:p>
          <a:p>
            <a:pPr algn="ctr"/>
            <a:endParaRPr lang="pt-BR" sz="3600" b="1" dirty="0" smtClean="0">
              <a:solidFill>
                <a:schemeClr val="bg1"/>
              </a:solidFill>
            </a:endParaRPr>
          </a:p>
          <a:p>
            <a:pPr algn="ctr"/>
            <a:endParaRPr lang="pt-BR" sz="3600" dirty="0">
              <a:solidFill>
                <a:schemeClr val="bg1"/>
              </a:solidFill>
            </a:endParaRPr>
          </a:p>
          <a:p>
            <a:pPr algn="ctr"/>
            <a:endParaRPr lang="pt-BR" sz="3600" dirty="0" smtClean="0">
              <a:solidFill>
                <a:schemeClr val="bg1"/>
              </a:solidFill>
            </a:endParaRPr>
          </a:p>
          <a:p>
            <a:pPr algn="ctr"/>
            <a:endParaRPr lang="pt-BR" sz="3600" dirty="0">
              <a:solidFill>
                <a:schemeClr val="bg1"/>
              </a:solidFill>
            </a:endParaRPr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B0345-4E8B-49B7-843F-E0231EE23BEC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312228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7527" y="1088974"/>
            <a:ext cx="9797142" cy="5181198"/>
          </a:xfrm>
          <a:prstGeom prst="rect">
            <a:avLst/>
          </a:prstGeom>
        </p:spPr>
      </p:pic>
      <p:sp>
        <p:nvSpPr>
          <p:cNvPr id="4" name="CaixaDeTexto 3"/>
          <p:cNvSpPr txBox="1"/>
          <p:nvPr/>
        </p:nvSpPr>
        <p:spPr>
          <a:xfrm>
            <a:off x="997527" y="6270173"/>
            <a:ext cx="9797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chemeClr val="bg1"/>
                </a:solidFill>
              </a:rPr>
              <a:t>http://www.deepask.com/goes?page=Confira-o-PIB---Produto-Interno-Bruto---no-seu-municipio</a:t>
            </a:r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B0345-4E8B-49B7-843F-E0231EE23BEC}" type="slidenum">
              <a:rPr lang="pt-BR" smtClean="0"/>
              <a:t>10</a:t>
            </a:fld>
            <a:endParaRPr lang="pt-BR"/>
          </a:p>
        </p:txBody>
      </p:sp>
      <p:sp>
        <p:nvSpPr>
          <p:cNvPr id="2" name="CaixaDeTexto 1"/>
          <p:cNvSpPr txBox="1"/>
          <p:nvPr/>
        </p:nvSpPr>
        <p:spPr>
          <a:xfrm>
            <a:off x="4275117" y="391885"/>
            <a:ext cx="36813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 smtClean="0">
                <a:solidFill>
                  <a:srgbClr val="FF0000"/>
                </a:solidFill>
              </a:rPr>
              <a:t>Dados de Uberaba</a:t>
            </a:r>
            <a:endParaRPr lang="pt-BR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1281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514" y="605642"/>
            <a:ext cx="10557163" cy="5832422"/>
          </a:xfrm>
          <a:prstGeom prst="rect">
            <a:avLst/>
          </a:prstGeom>
        </p:spPr>
      </p:pic>
      <p:sp>
        <p:nvSpPr>
          <p:cNvPr id="6" name="CaixaDeTexto 5"/>
          <p:cNvSpPr txBox="1"/>
          <p:nvPr/>
        </p:nvSpPr>
        <p:spPr>
          <a:xfrm flipH="1">
            <a:off x="1128155" y="6438064"/>
            <a:ext cx="95240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chemeClr val="bg1"/>
                </a:solidFill>
              </a:rPr>
              <a:t> Fonte: </a:t>
            </a:r>
            <a:r>
              <a:rPr lang="pt-BR" dirty="0" smtClean="0"/>
              <a:t>:</a:t>
            </a:r>
            <a:r>
              <a:rPr lang="pt-BR" dirty="0" err="1" smtClean="0">
                <a:solidFill>
                  <a:schemeClr val="bg1"/>
                </a:solidFill>
              </a:rPr>
              <a:t>http</a:t>
            </a:r>
            <a:r>
              <a:rPr lang="pt-BR" dirty="0" smtClean="0">
                <a:solidFill>
                  <a:schemeClr val="bg1"/>
                </a:solidFill>
              </a:rPr>
              <a:t>://www.indi.mg.gov.br/a-forca-do-triangulo-mineiro</a:t>
            </a:r>
            <a:r>
              <a:rPr lang="pt-BR" dirty="0" smtClean="0"/>
              <a:t>/</a:t>
            </a:r>
            <a:endParaRPr lang="pt-BR" dirty="0"/>
          </a:p>
        </p:txBody>
      </p:sp>
      <p:sp>
        <p:nvSpPr>
          <p:cNvPr id="7" name="Retângulo 6"/>
          <p:cNvSpPr/>
          <p:nvPr/>
        </p:nvSpPr>
        <p:spPr>
          <a:xfrm>
            <a:off x="1235034" y="82422"/>
            <a:ext cx="843148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800" b="1" dirty="0" smtClean="0">
                <a:solidFill>
                  <a:schemeClr val="bg1"/>
                </a:solidFill>
              </a:rPr>
              <a:t>DADOS DE UBERABA</a:t>
            </a:r>
            <a:endParaRPr lang="pt-BR" sz="2800" b="1" dirty="0">
              <a:solidFill>
                <a:schemeClr val="bg1"/>
              </a:solidFill>
            </a:endParaRPr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B0345-4E8B-49B7-843F-E0231EE23BEC}" type="slidenum">
              <a:rPr lang="pt-BR" smtClean="0"/>
              <a:t>11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247205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/>
          <p:cNvSpPr txBox="1"/>
          <p:nvPr/>
        </p:nvSpPr>
        <p:spPr>
          <a:xfrm flipH="1">
            <a:off x="1128155" y="6438064"/>
            <a:ext cx="95240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chemeClr val="bg1"/>
                </a:solidFill>
              </a:rPr>
              <a:t> Fonte: </a:t>
            </a:r>
            <a:r>
              <a:rPr lang="pt-BR" dirty="0" smtClean="0"/>
              <a:t>:</a:t>
            </a:r>
            <a:r>
              <a:rPr lang="pt-BR" dirty="0" smtClean="0">
                <a:solidFill>
                  <a:schemeClr val="bg1"/>
                </a:solidFill>
              </a:rPr>
              <a:t>Secex</a:t>
            </a:r>
            <a:endParaRPr lang="pt-BR" dirty="0"/>
          </a:p>
        </p:txBody>
      </p:sp>
      <p:sp>
        <p:nvSpPr>
          <p:cNvPr id="4" name="Retângulo 3"/>
          <p:cNvSpPr/>
          <p:nvPr/>
        </p:nvSpPr>
        <p:spPr>
          <a:xfrm>
            <a:off x="831274" y="20111"/>
            <a:ext cx="1053341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800" b="1" dirty="0" smtClean="0">
                <a:solidFill>
                  <a:srgbClr val="FF0000"/>
                </a:solidFill>
              </a:rPr>
              <a:t>Uberaba - Exportação  </a:t>
            </a:r>
          </a:p>
          <a:p>
            <a:pPr algn="ctr"/>
            <a:r>
              <a:rPr lang="pt-BR" sz="2800" b="1" dirty="0" smtClean="0">
                <a:solidFill>
                  <a:srgbClr val="FF0000"/>
                </a:solidFill>
              </a:rPr>
              <a:t>PRINCIPAIS PAÍSES E BLOCOS ECONÔMICOS DE DESTINO</a:t>
            </a:r>
            <a:endParaRPr lang="pt-BR" sz="2800" b="1" dirty="0">
              <a:solidFill>
                <a:srgbClr val="FF0000"/>
              </a:solidFill>
            </a:endParaRP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878996"/>
            <a:ext cx="10533412" cy="5153670"/>
          </a:xfrm>
          <a:prstGeom prst="rect">
            <a:avLst/>
          </a:prstGeom>
        </p:spPr>
      </p:pic>
      <p:sp>
        <p:nvSpPr>
          <p:cNvPr id="8" name="Elipse 7"/>
          <p:cNvSpPr/>
          <p:nvPr/>
        </p:nvSpPr>
        <p:spPr>
          <a:xfrm>
            <a:off x="5551714" y="2956955"/>
            <a:ext cx="1092530" cy="30875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6003662"/>
            <a:ext cx="10533412" cy="806836"/>
          </a:xfrm>
          <a:prstGeom prst="rect">
            <a:avLst/>
          </a:prstGeom>
        </p:spPr>
      </p:pic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B0345-4E8B-49B7-843F-E0231EE23BEC}" type="slidenum">
              <a:rPr lang="pt-BR" smtClean="0"/>
              <a:t>12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600381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/>
          <p:cNvSpPr txBox="1"/>
          <p:nvPr/>
        </p:nvSpPr>
        <p:spPr>
          <a:xfrm flipH="1">
            <a:off x="1128155" y="6438064"/>
            <a:ext cx="95240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chemeClr val="bg1"/>
                </a:solidFill>
              </a:rPr>
              <a:t> Fonte: </a:t>
            </a:r>
            <a:r>
              <a:rPr lang="pt-BR" dirty="0" smtClean="0"/>
              <a:t>:</a:t>
            </a:r>
            <a:r>
              <a:rPr lang="pt-BR" dirty="0" smtClean="0">
                <a:solidFill>
                  <a:schemeClr val="bg1"/>
                </a:solidFill>
              </a:rPr>
              <a:t>Secex</a:t>
            </a:r>
            <a:endParaRPr lang="pt-BR" dirty="0"/>
          </a:p>
        </p:txBody>
      </p:sp>
      <p:sp>
        <p:nvSpPr>
          <p:cNvPr id="4" name="Retângulo 3"/>
          <p:cNvSpPr/>
          <p:nvPr/>
        </p:nvSpPr>
        <p:spPr>
          <a:xfrm>
            <a:off x="831274" y="20111"/>
            <a:ext cx="1053341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800" b="1" dirty="0" smtClean="0">
                <a:solidFill>
                  <a:srgbClr val="FF0000"/>
                </a:solidFill>
              </a:rPr>
              <a:t>Uberaba – Itens de Exportação  </a:t>
            </a:r>
          </a:p>
          <a:p>
            <a:pPr algn="ctr"/>
            <a:r>
              <a:rPr lang="pt-BR" sz="2800" b="1" dirty="0" smtClean="0">
                <a:solidFill>
                  <a:srgbClr val="FF0000"/>
                </a:solidFill>
              </a:rPr>
              <a:t>PRINCIPAIS PAÍSES E BLOCOS ECONÔMICOS DE DESTINO</a:t>
            </a:r>
            <a:endParaRPr lang="pt-BR" sz="2800" b="1" dirty="0">
              <a:solidFill>
                <a:srgbClr val="FF0000"/>
              </a:solidFill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883" y="475012"/>
            <a:ext cx="11530939" cy="6276253"/>
          </a:xfrm>
          <a:prstGeom prst="rect">
            <a:avLst/>
          </a:prstGeom>
          <a:solidFill>
            <a:schemeClr val="bg2"/>
          </a:solidFill>
        </p:spPr>
      </p:pic>
      <p:sp>
        <p:nvSpPr>
          <p:cNvPr id="3" name="Retângulo 2"/>
          <p:cNvSpPr/>
          <p:nvPr/>
        </p:nvSpPr>
        <p:spPr>
          <a:xfrm>
            <a:off x="1294410" y="2553195"/>
            <a:ext cx="4275117" cy="1828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B0345-4E8B-49B7-843F-E0231EE23BEC}" type="slidenum">
              <a:rPr lang="pt-BR" smtClean="0"/>
              <a:t>13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651169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/>
          <p:cNvSpPr txBox="1"/>
          <p:nvPr/>
        </p:nvSpPr>
        <p:spPr>
          <a:xfrm flipH="1">
            <a:off x="1128155" y="6438064"/>
            <a:ext cx="95240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chemeClr val="bg1"/>
                </a:solidFill>
              </a:rPr>
              <a:t> Fonte: </a:t>
            </a:r>
            <a:r>
              <a:rPr lang="pt-BR" dirty="0" smtClean="0"/>
              <a:t>:</a:t>
            </a:r>
            <a:r>
              <a:rPr lang="pt-BR" dirty="0" smtClean="0">
                <a:solidFill>
                  <a:schemeClr val="bg1"/>
                </a:solidFill>
              </a:rPr>
              <a:t>Secex</a:t>
            </a:r>
            <a:endParaRPr lang="pt-BR" dirty="0"/>
          </a:p>
        </p:txBody>
      </p:sp>
      <p:sp>
        <p:nvSpPr>
          <p:cNvPr id="4" name="Retângulo 3"/>
          <p:cNvSpPr/>
          <p:nvPr/>
        </p:nvSpPr>
        <p:spPr>
          <a:xfrm>
            <a:off x="831274" y="20111"/>
            <a:ext cx="105334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800" b="1" dirty="0" smtClean="0">
                <a:solidFill>
                  <a:srgbClr val="FF0000"/>
                </a:solidFill>
              </a:rPr>
              <a:t>Uberaba – Itens de Exportação  </a:t>
            </a: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010" y="671519"/>
            <a:ext cx="11364686" cy="5766545"/>
          </a:xfrm>
          <a:prstGeom prst="rect">
            <a:avLst/>
          </a:prstGeom>
        </p:spPr>
      </p:pic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B0345-4E8B-49B7-843F-E0231EE23BEC}" type="slidenum">
              <a:rPr lang="pt-BR" smtClean="0"/>
              <a:t>14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677346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/>
          <p:cNvSpPr txBox="1"/>
          <p:nvPr/>
        </p:nvSpPr>
        <p:spPr>
          <a:xfrm flipH="1">
            <a:off x="1128155" y="6438064"/>
            <a:ext cx="95240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chemeClr val="bg1"/>
                </a:solidFill>
              </a:rPr>
              <a:t> Fonte: </a:t>
            </a:r>
            <a:r>
              <a:rPr lang="pt-BR" dirty="0" smtClean="0"/>
              <a:t>:</a:t>
            </a:r>
            <a:r>
              <a:rPr lang="pt-BR" dirty="0" smtClean="0">
                <a:solidFill>
                  <a:schemeClr val="bg1"/>
                </a:solidFill>
              </a:rPr>
              <a:t>Secex</a:t>
            </a:r>
            <a:endParaRPr lang="pt-BR" dirty="0"/>
          </a:p>
        </p:txBody>
      </p:sp>
      <p:sp>
        <p:nvSpPr>
          <p:cNvPr id="4" name="Retângulo 3"/>
          <p:cNvSpPr/>
          <p:nvPr/>
        </p:nvSpPr>
        <p:spPr>
          <a:xfrm>
            <a:off x="831274" y="20111"/>
            <a:ext cx="1053341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800" b="1" dirty="0" smtClean="0">
                <a:solidFill>
                  <a:srgbClr val="FF0000"/>
                </a:solidFill>
              </a:rPr>
              <a:t>Uberaba - Importação  </a:t>
            </a:r>
          </a:p>
          <a:p>
            <a:pPr algn="ctr"/>
            <a:r>
              <a:rPr lang="pt-BR" sz="2800" b="1" dirty="0" smtClean="0">
                <a:solidFill>
                  <a:srgbClr val="FF0000"/>
                </a:solidFill>
              </a:rPr>
              <a:t>PRINCIPAIS PAÍSES E BLOCOS ECONÔMICOS DE DESTINO</a:t>
            </a:r>
            <a:endParaRPr lang="pt-BR" sz="2800" b="1" dirty="0">
              <a:solidFill>
                <a:srgbClr val="FF0000"/>
              </a:solidFill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575" y="974218"/>
            <a:ext cx="10747169" cy="4725938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574" y="5700156"/>
            <a:ext cx="10747169" cy="1015664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89988" y="2280062"/>
            <a:ext cx="1273950" cy="296883"/>
          </a:xfrm>
          <a:prstGeom prst="rect">
            <a:avLst/>
          </a:prstGeom>
        </p:spPr>
      </p:pic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B0345-4E8B-49B7-843F-E0231EE23BEC}" type="slidenum">
              <a:rPr lang="pt-BR" smtClean="0"/>
              <a:t>15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787861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/>
          <p:cNvSpPr txBox="1"/>
          <p:nvPr/>
        </p:nvSpPr>
        <p:spPr>
          <a:xfrm flipH="1">
            <a:off x="1128155" y="6438064"/>
            <a:ext cx="95240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chemeClr val="bg1"/>
                </a:solidFill>
              </a:rPr>
              <a:t> Fonte: </a:t>
            </a:r>
            <a:r>
              <a:rPr lang="pt-BR" dirty="0" smtClean="0"/>
              <a:t>:</a:t>
            </a:r>
            <a:r>
              <a:rPr lang="pt-BR" dirty="0" smtClean="0">
                <a:solidFill>
                  <a:schemeClr val="bg1"/>
                </a:solidFill>
              </a:rPr>
              <a:t>Secex</a:t>
            </a:r>
            <a:endParaRPr lang="pt-BR" dirty="0"/>
          </a:p>
        </p:txBody>
      </p:sp>
      <p:sp>
        <p:nvSpPr>
          <p:cNvPr id="4" name="Retângulo 3"/>
          <p:cNvSpPr/>
          <p:nvPr/>
        </p:nvSpPr>
        <p:spPr>
          <a:xfrm>
            <a:off x="831274" y="20111"/>
            <a:ext cx="105334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800" b="1" dirty="0" smtClean="0">
                <a:solidFill>
                  <a:srgbClr val="FF0000"/>
                </a:solidFill>
              </a:rPr>
              <a:t>Uberaba – Itens de Importação  </a:t>
            </a: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509" y="543331"/>
            <a:ext cx="11614068" cy="6179458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85459" y="1854279"/>
            <a:ext cx="1009402" cy="323116"/>
          </a:xfrm>
          <a:prstGeom prst="rect">
            <a:avLst/>
          </a:prstGeom>
        </p:spPr>
      </p:pic>
      <p:sp>
        <p:nvSpPr>
          <p:cNvPr id="7" name="Retângulo 6"/>
          <p:cNvSpPr/>
          <p:nvPr/>
        </p:nvSpPr>
        <p:spPr>
          <a:xfrm>
            <a:off x="1318161" y="2565070"/>
            <a:ext cx="4067298" cy="180504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Espaço Reservado para Número de Slid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B0345-4E8B-49B7-843F-E0231EE23BEC}" type="slidenum">
              <a:rPr lang="pt-BR" smtClean="0"/>
              <a:t>16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840971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/>
          <p:cNvSpPr txBox="1"/>
          <p:nvPr/>
        </p:nvSpPr>
        <p:spPr>
          <a:xfrm flipH="1">
            <a:off x="1128155" y="6438064"/>
            <a:ext cx="95240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chemeClr val="bg1"/>
                </a:solidFill>
              </a:rPr>
              <a:t> Fonte: </a:t>
            </a:r>
            <a:r>
              <a:rPr lang="pt-BR" dirty="0" smtClean="0"/>
              <a:t>:</a:t>
            </a:r>
            <a:r>
              <a:rPr lang="pt-BR" dirty="0" smtClean="0">
                <a:solidFill>
                  <a:schemeClr val="bg1"/>
                </a:solidFill>
              </a:rPr>
              <a:t>Secex</a:t>
            </a:r>
            <a:endParaRPr lang="pt-BR" dirty="0"/>
          </a:p>
        </p:txBody>
      </p:sp>
      <p:sp>
        <p:nvSpPr>
          <p:cNvPr id="4" name="Retângulo 3"/>
          <p:cNvSpPr/>
          <p:nvPr/>
        </p:nvSpPr>
        <p:spPr>
          <a:xfrm>
            <a:off x="831274" y="20111"/>
            <a:ext cx="1053341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800" b="1" dirty="0" smtClean="0">
                <a:solidFill>
                  <a:srgbClr val="FF0000"/>
                </a:solidFill>
              </a:rPr>
              <a:t>Uberaba - Exportação  </a:t>
            </a:r>
          </a:p>
          <a:p>
            <a:pPr algn="ctr"/>
            <a:r>
              <a:rPr lang="pt-BR" sz="2800" b="1" dirty="0" smtClean="0">
                <a:solidFill>
                  <a:srgbClr val="FF0000"/>
                </a:solidFill>
              </a:rPr>
              <a:t>Por tipos de bens</a:t>
            </a:r>
            <a:endParaRPr lang="pt-BR" sz="2800" b="1" dirty="0">
              <a:solidFill>
                <a:srgbClr val="FF0000"/>
              </a:solidFill>
            </a:endParaRPr>
          </a:p>
        </p:txBody>
      </p:sp>
      <p:pic>
        <p:nvPicPr>
          <p:cNvPr id="12" name="Imagem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699" y="1094003"/>
            <a:ext cx="11180618" cy="4860000"/>
          </a:xfrm>
          <a:prstGeom prst="rect">
            <a:avLst/>
          </a:prstGeom>
        </p:spPr>
      </p:pic>
      <p:sp>
        <p:nvSpPr>
          <p:cNvPr id="13" name="Espaço Reservado para Número de Slide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B0345-4E8B-49B7-843F-E0231EE23BEC}" type="slidenum">
              <a:rPr lang="pt-BR" smtClean="0"/>
              <a:t>17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337894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/>
          <p:cNvSpPr txBox="1"/>
          <p:nvPr/>
        </p:nvSpPr>
        <p:spPr>
          <a:xfrm flipH="1">
            <a:off x="1128155" y="6438064"/>
            <a:ext cx="95240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chemeClr val="bg1"/>
                </a:solidFill>
              </a:rPr>
              <a:t> Fonte: </a:t>
            </a:r>
            <a:r>
              <a:rPr lang="pt-BR" dirty="0" smtClean="0"/>
              <a:t>:</a:t>
            </a:r>
            <a:r>
              <a:rPr lang="pt-BR" dirty="0" smtClean="0">
                <a:solidFill>
                  <a:schemeClr val="bg1"/>
                </a:solidFill>
              </a:rPr>
              <a:t>Secex</a:t>
            </a:r>
            <a:endParaRPr lang="pt-BR" dirty="0"/>
          </a:p>
        </p:txBody>
      </p:sp>
      <p:sp>
        <p:nvSpPr>
          <p:cNvPr id="4" name="Retângulo 3"/>
          <p:cNvSpPr/>
          <p:nvPr/>
        </p:nvSpPr>
        <p:spPr>
          <a:xfrm>
            <a:off x="831274" y="20111"/>
            <a:ext cx="1053341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800" b="1" dirty="0" smtClean="0">
                <a:solidFill>
                  <a:srgbClr val="FF0000"/>
                </a:solidFill>
              </a:rPr>
              <a:t>Uberaba - Importação  </a:t>
            </a:r>
          </a:p>
          <a:p>
            <a:pPr algn="ctr"/>
            <a:r>
              <a:rPr lang="pt-BR" sz="2800" b="1" dirty="0" smtClean="0">
                <a:solidFill>
                  <a:srgbClr val="FF0000"/>
                </a:solidFill>
              </a:rPr>
              <a:t>Por tipos de bens</a:t>
            </a:r>
            <a:endParaRPr lang="pt-BR" sz="2800" b="1" dirty="0">
              <a:solidFill>
                <a:srgbClr val="FF0000"/>
              </a:solidFill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512" y="974218"/>
            <a:ext cx="11186556" cy="5207516"/>
          </a:xfrm>
          <a:prstGeom prst="rect">
            <a:avLst/>
          </a:prstGeom>
        </p:spPr>
      </p:pic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B0345-4E8B-49B7-843F-E0231EE23BEC}" type="slidenum">
              <a:rPr lang="pt-BR" smtClean="0"/>
              <a:t>18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327513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831274" y="20111"/>
            <a:ext cx="105334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800" b="1" dirty="0" smtClean="0">
                <a:solidFill>
                  <a:srgbClr val="FF0000"/>
                </a:solidFill>
              </a:rPr>
              <a:t>Uberaba e região do Triângulo Mineiro</a:t>
            </a:r>
            <a:endParaRPr lang="pt-BR" sz="2800" b="1" dirty="0">
              <a:solidFill>
                <a:srgbClr val="FF0000"/>
              </a:solidFill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1080655" y="1009402"/>
            <a:ext cx="10367158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 smtClean="0">
                <a:solidFill>
                  <a:schemeClr val="bg1"/>
                </a:solidFill>
              </a:rPr>
              <a:t>Oportunidades:</a:t>
            </a:r>
          </a:p>
          <a:p>
            <a:endParaRPr lang="pt-BR" sz="2800" dirty="0">
              <a:solidFill>
                <a:schemeClr val="bg1"/>
              </a:solidFill>
            </a:endParaRPr>
          </a:p>
          <a:p>
            <a:pPr marL="457200" indent="-457200">
              <a:buFontTx/>
              <a:buChar char="-"/>
            </a:pPr>
            <a:r>
              <a:rPr lang="pt-BR" sz="2800" dirty="0" smtClean="0">
                <a:solidFill>
                  <a:schemeClr val="bg1"/>
                </a:solidFill>
              </a:rPr>
              <a:t>Quais dos itens já exportados podem ser incrementados, sobretudo em uma ZPE? </a:t>
            </a:r>
          </a:p>
          <a:p>
            <a:pPr marL="457200" indent="-457200">
              <a:buFontTx/>
              <a:buChar char="-"/>
            </a:pPr>
            <a:endParaRPr lang="pt-BR" sz="2800" dirty="0">
              <a:solidFill>
                <a:schemeClr val="bg1"/>
              </a:solidFill>
            </a:endParaRPr>
          </a:p>
          <a:p>
            <a:pPr marL="457200" indent="-457200">
              <a:buFontTx/>
              <a:buChar char="-"/>
            </a:pPr>
            <a:r>
              <a:rPr lang="pt-BR" sz="2800" dirty="0" smtClean="0">
                <a:solidFill>
                  <a:schemeClr val="bg1"/>
                </a:solidFill>
              </a:rPr>
              <a:t>E quais dos itens produzidos em Uberaba e região que não estão na pauta de exportação, e que podem ser exportados</a:t>
            </a:r>
            <a:r>
              <a:rPr lang="pt-BR" sz="2800" dirty="0" smtClean="0">
                <a:solidFill>
                  <a:schemeClr val="bg1"/>
                </a:solidFill>
              </a:rPr>
              <a:t>?</a:t>
            </a:r>
          </a:p>
          <a:p>
            <a:pPr marL="914400" lvl="1" indent="-457200">
              <a:buFontTx/>
              <a:buChar char="-"/>
            </a:pPr>
            <a:r>
              <a:rPr lang="pt-BR" sz="2800" dirty="0" smtClean="0">
                <a:solidFill>
                  <a:schemeClr val="bg1"/>
                </a:solidFill>
              </a:rPr>
              <a:t>Laticínios;</a:t>
            </a:r>
          </a:p>
          <a:p>
            <a:pPr marL="914400" lvl="1" indent="-457200">
              <a:buFontTx/>
              <a:buChar char="-"/>
            </a:pPr>
            <a:r>
              <a:rPr lang="pt-BR" sz="2800" dirty="0" smtClean="0">
                <a:solidFill>
                  <a:schemeClr val="bg1"/>
                </a:solidFill>
              </a:rPr>
              <a:t>Móveis;</a:t>
            </a:r>
          </a:p>
          <a:p>
            <a:pPr marL="914400" lvl="1" indent="-457200">
              <a:buFontTx/>
              <a:buChar char="-"/>
            </a:pPr>
            <a:r>
              <a:rPr lang="pt-BR" sz="2800" dirty="0" smtClean="0">
                <a:solidFill>
                  <a:schemeClr val="bg1"/>
                </a:solidFill>
              </a:rPr>
              <a:t>Cosméticos;</a:t>
            </a:r>
          </a:p>
          <a:p>
            <a:pPr marL="914400" lvl="1" indent="-457200">
              <a:buFontTx/>
              <a:buChar char="-"/>
            </a:pPr>
            <a:r>
              <a:rPr lang="pt-BR" sz="2800" dirty="0" smtClean="0">
                <a:solidFill>
                  <a:schemeClr val="bg1"/>
                </a:solidFill>
              </a:rPr>
              <a:t>Café;</a:t>
            </a:r>
          </a:p>
          <a:p>
            <a:pPr marL="914400" lvl="1" indent="-457200">
              <a:buFontTx/>
              <a:buChar char="-"/>
            </a:pPr>
            <a:r>
              <a:rPr lang="pt-BR" sz="2800" dirty="0" smtClean="0">
                <a:solidFill>
                  <a:schemeClr val="bg1"/>
                </a:solidFill>
              </a:rPr>
              <a:t>Cachaça; </a:t>
            </a:r>
          </a:p>
          <a:p>
            <a:pPr marL="914400" lvl="1" indent="-457200">
              <a:buFontTx/>
              <a:buChar char="-"/>
            </a:pPr>
            <a:r>
              <a:rPr lang="pt-BR" sz="2800" dirty="0" smtClean="0">
                <a:solidFill>
                  <a:schemeClr val="bg1"/>
                </a:solidFill>
              </a:rPr>
              <a:t>Mel</a:t>
            </a:r>
          </a:p>
          <a:p>
            <a:pPr marL="914400" lvl="1" indent="-457200">
              <a:buFontTx/>
              <a:buChar char="-"/>
            </a:pPr>
            <a:endParaRPr lang="pt-BR" sz="2800" dirty="0" smtClean="0">
              <a:solidFill>
                <a:schemeClr val="bg1"/>
              </a:solidFill>
            </a:endParaRPr>
          </a:p>
          <a:p>
            <a:pPr marL="457200" indent="-457200">
              <a:buFontTx/>
              <a:buChar char="-"/>
            </a:pPr>
            <a:endParaRPr lang="pt-BR" sz="2800" dirty="0">
              <a:solidFill>
                <a:schemeClr val="bg1"/>
              </a:solidFill>
            </a:endParaRPr>
          </a:p>
          <a:p>
            <a:pPr marL="457200" indent="-457200">
              <a:buFontTx/>
              <a:buChar char="-"/>
            </a:pPr>
            <a:endParaRPr lang="pt-BR" sz="2800" dirty="0">
              <a:solidFill>
                <a:schemeClr val="bg1"/>
              </a:solidFill>
            </a:endParaRP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B0345-4E8B-49B7-843F-E0231EE23BEC}" type="slidenum">
              <a:rPr lang="pt-BR" smtClean="0"/>
              <a:t>19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313081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/>
          <p:cNvSpPr txBox="1"/>
          <p:nvPr/>
        </p:nvSpPr>
        <p:spPr>
          <a:xfrm flipH="1">
            <a:off x="1128155" y="6438064"/>
            <a:ext cx="95240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chemeClr val="bg1"/>
                </a:solidFill>
              </a:rPr>
              <a:t> Fonte: </a:t>
            </a:r>
            <a:r>
              <a:rPr lang="pt-BR" dirty="0" smtClean="0"/>
              <a:t>:</a:t>
            </a:r>
            <a:r>
              <a:rPr lang="pt-BR" dirty="0" smtClean="0">
                <a:solidFill>
                  <a:schemeClr val="bg1"/>
                </a:solidFill>
              </a:rPr>
              <a:t>Secex</a:t>
            </a:r>
            <a:endParaRPr lang="pt-BR" dirty="0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144" y="795647"/>
            <a:ext cx="10521539" cy="5642418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2493817" y="195483"/>
            <a:ext cx="67926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dirty="0" smtClean="0">
                <a:solidFill>
                  <a:schemeClr val="bg1"/>
                </a:solidFill>
              </a:rPr>
              <a:t>EXPORTAÇÕES –  % E POR TIPO DE PRODUTO </a:t>
            </a:r>
            <a:endParaRPr lang="pt-BR" sz="2400" dirty="0">
              <a:solidFill>
                <a:schemeClr val="bg1"/>
              </a:solidFill>
            </a:endParaRPr>
          </a:p>
        </p:txBody>
      </p:sp>
      <p:sp>
        <p:nvSpPr>
          <p:cNvPr id="8" name="Espaço Reservado para Número de Slid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B0345-4E8B-49B7-843F-E0231EE23BEC}" type="slidenum">
              <a:rPr lang="pt-BR" smtClean="0"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783179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831274" y="20111"/>
            <a:ext cx="105334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800" b="1" dirty="0" smtClean="0">
                <a:solidFill>
                  <a:srgbClr val="FF0000"/>
                </a:solidFill>
              </a:rPr>
              <a:t>Uberaba e região do Triângulo Mineiro</a:t>
            </a:r>
            <a:endParaRPr lang="pt-BR" sz="2800" b="1" dirty="0">
              <a:solidFill>
                <a:srgbClr val="FF0000"/>
              </a:solidFill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1033153" y="1009402"/>
            <a:ext cx="1041466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 smtClean="0">
                <a:solidFill>
                  <a:schemeClr val="bg1"/>
                </a:solidFill>
              </a:rPr>
              <a:t>Oportunidades</a:t>
            </a:r>
            <a:r>
              <a:rPr lang="pt-BR" sz="2800" b="1" dirty="0" smtClean="0">
                <a:solidFill>
                  <a:schemeClr val="bg1"/>
                </a:solidFill>
              </a:rPr>
              <a:t>:</a:t>
            </a:r>
          </a:p>
          <a:p>
            <a:endParaRPr lang="pt-BR" sz="2800" b="1" dirty="0" smtClean="0">
              <a:solidFill>
                <a:schemeClr val="bg1"/>
              </a:solidFill>
            </a:endParaRPr>
          </a:p>
          <a:p>
            <a:endParaRPr lang="pt-BR" sz="2800" dirty="0">
              <a:solidFill>
                <a:schemeClr val="bg1"/>
              </a:solidFill>
            </a:endParaRPr>
          </a:p>
          <a:p>
            <a:pPr marL="457200" indent="-457200">
              <a:buFontTx/>
              <a:buChar char="-"/>
            </a:pPr>
            <a:r>
              <a:rPr lang="pt-BR" sz="2800" b="1" dirty="0" smtClean="0">
                <a:solidFill>
                  <a:schemeClr val="bg1"/>
                </a:solidFill>
              </a:rPr>
              <a:t>Potencial: </a:t>
            </a:r>
            <a:r>
              <a:rPr lang="pt-BR" sz="2800" dirty="0" smtClean="0">
                <a:solidFill>
                  <a:schemeClr val="bg1"/>
                </a:solidFill>
              </a:rPr>
              <a:t>Qual(</a:t>
            </a:r>
            <a:r>
              <a:rPr lang="pt-BR" sz="2800" dirty="0" err="1" smtClean="0">
                <a:solidFill>
                  <a:schemeClr val="bg1"/>
                </a:solidFill>
              </a:rPr>
              <a:t>is</a:t>
            </a:r>
            <a:r>
              <a:rPr lang="pt-BR" sz="2800" dirty="0" smtClean="0">
                <a:solidFill>
                  <a:schemeClr val="bg1"/>
                </a:solidFill>
              </a:rPr>
              <a:t>) novas vocações? E FOCO!!</a:t>
            </a:r>
          </a:p>
          <a:p>
            <a:pPr marL="457200" indent="-457200">
              <a:buFontTx/>
              <a:buChar char="-"/>
            </a:pPr>
            <a:endParaRPr lang="pt-BR" sz="2800" dirty="0" smtClean="0">
              <a:solidFill>
                <a:schemeClr val="bg1"/>
              </a:solidFill>
            </a:endParaRPr>
          </a:p>
          <a:p>
            <a:pPr marL="457200" indent="-457200">
              <a:buFontTx/>
              <a:buChar char="-"/>
            </a:pPr>
            <a:r>
              <a:rPr lang="pt-BR" sz="2800" b="1" dirty="0" smtClean="0">
                <a:solidFill>
                  <a:schemeClr val="bg1"/>
                </a:solidFill>
              </a:rPr>
              <a:t>Competitividade: </a:t>
            </a:r>
            <a:r>
              <a:rPr lang="pt-BR" sz="2800" dirty="0" smtClean="0">
                <a:solidFill>
                  <a:schemeClr val="bg1"/>
                </a:solidFill>
              </a:rPr>
              <a:t>Qualificação </a:t>
            </a:r>
            <a:endParaRPr lang="pt-BR" sz="2800" dirty="0" smtClean="0">
              <a:solidFill>
                <a:schemeClr val="bg1"/>
              </a:solidFill>
            </a:endParaRPr>
          </a:p>
          <a:p>
            <a:pPr marL="457200" indent="-457200">
              <a:buFontTx/>
              <a:buChar char="-"/>
            </a:pPr>
            <a:endParaRPr lang="pt-BR" sz="2800" dirty="0">
              <a:solidFill>
                <a:schemeClr val="bg1"/>
              </a:solidFill>
            </a:endParaRPr>
          </a:p>
          <a:p>
            <a:pPr marL="457200" indent="-457200">
              <a:buFontTx/>
              <a:buChar char="-"/>
            </a:pPr>
            <a:r>
              <a:rPr lang="pt-BR" sz="2800" dirty="0" smtClean="0">
                <a:solidFill>
                  <a:schemeClr val="bg1"/>
                </a:solidFill>
              </a:rPr>
              <a:t>Prospecção </a:t>
            </a:r>
            <a:r>
              <a:rPr lang="pt-BR" sz="2800" dirty="0" smtClean="0">
                <a:solidFill>
                  <a:schemeClr val="bg1"/>
                </a:solidFill>
              </a:rPr>
              <a:t>de mercados:  Estratégico </a:t>
            </a:r>
            <a:endParaRPr lang="pt-BR" sz="2800" dirty="0" smtClean="0">
              <a:solidFill>
                <a:schemeClr val="bg1"/>
              </a:solidFill>
            </a:endParaRPr>
          </a:p>
          <a:p>
            <a:pPr marL="457200" indent="-457200">
              <a:buFontTx/>
              <a:buChar char="-"/>
            </a:pPr>
            <a:endParaRPr lang="pt-BR" sz="2800" dirty="0" smtClean="0">
              <a:solidFill>
                <a:schemeClr val="bg1"/>
              </a:solidFill>
            </a:endParaRPr>
          </a:p>
          <a:p>
            <a:pPr marL="457200" indent="-457200">
              <a:buFontTx/>
              <a:buChar char="-"/>
            </a:pPr>
            <a:r>
              <a:rPr lang="pt-BR" sz="2800" dirty="0">
                <a:solidFill>
                  <a:schemeClr val="bg1"/>
                </a:solidFill>
              </a:rPr>
              <a:t>Logística: diferencial! </a:t>
            </a:r>
          </a:p>
          <a:p>
            <a:endParaRPr lang="pt-BR" sz="2800" dirty="0">
              <a:solidFill>
                <a:schemeClr val="bg1"/>
              </a:solidFill>
            </a:endParaRPr>
          </a:p>
          <a:p>
            <a:pPr marL="457200" indent="-457200">
              <a:buFontTx/>
              <a:buChar char="-"/>
            </a:pPr>
            <a:r>
              <a:rPr lang="pt-BR" sz="2800" dirty="0" smtClean="0">
                <a:solidFill>
                  <a:schemeClr val="bg1"/>
                </a:solidFill>
              </a:rPr>
              <a:t>Busca de parcerias: criar </a:t>
            </a:r>
            <a:r>
              <a:rPr lang="pt-BR" sz="2800" dirty="0" smtClean="0">
                <a:solidFill>
                  <a:schemeClr val="bg1"/>
                </a:solidFill>
              </a:rPr>
              <a:t>sinergias; OBJETIVOS COMUNS!!!</a:t>
            </a:r>
            <a:endParaRPr lang="pt-BR" sz="2800" dirty="0">
              <a:solidFill>
                <a:schemeClr val="bg1"/>
              </a:solidFill>
            </a:endParaRP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B0345-4E8B-49B7-843F-E0231EE23BEC}" type="slidenum">
              <a:rPr lang="pt-BR" smtClean="0"/>
              <a:t>20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629282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831274" y="20111"/>
            <a:ext cx="105334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800" b="1" dirty="0" smtClean="0">
                <a:solidFill>
                  <a:srgbClr val="FF0000"/>
                </a:solidFill>
              </a:rPr>
              <a:t>Uberaba e região do Triângulo Mineiro</a:t>
            </a:r>
            <a:endParaRPr lang="pt-BR" sz="2800" b="1" dirty="0">
              <a:solidFill>
                <a:srgbClr val="FF0000"/>
              </a:solidFill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1033153" y="1009402"/>
            <a:ext cx="1041466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 smtClean="0">
                <a:solidFill>
                  <a:schemeClr val="bg1"/>
                </a:solidFill>
              </a:rPr>
              <a:t>A melhorar:</a:t>
            </a:r>
          </a:p>
          <a:p>
            <a:endParaRPr lang="pt-BR" sz="2800" dirty="0">
              <a:solidFill>
                <a:schemeClr val="bg1"/>
              </a:solidFill>
            </a:endParaRPr>
          </a:p>
          <a:p>
            <a:pPr marL="457200" indent="-457200">
              <a:buFontTx/>
              <a:buChar char="-"/>
            </a:pPr>
            <a:r>
              <a:rPr lang="pt-BR" sz="2800" dirty="0" smtClean="0">
                <a:solidFill>
                  <a:schemeClr val="bg1"/>
                </a:solidFill>
              </a:rPr>
              <a:t>Processo de internacionalização das empresas; </a:t>
            </a:r>
          </a:p>
          <a:p>
            <a:pPr marL="457200" indent="-457200">
              <a:buFontTx/>
              <a:buChar char="-"/>
            </a:pPr>
            <a:endParaRPr lang="pt-BR" sz="2800" dirty="0">
              <a:solidFill>
                <a:schemeClr val="bg1"/>
              </a:solidFill>
            </a:endParaRPr>
          </a:p>
          <a:p>
            <a:pPr marL="457200" indent="-457200">
              <a:buFontTx/>
              <a:buChar char="-"/>
            </a:pPr>
            <a:r>
              <a:rPr lang="pt-BR" sz="2800" dirty="0" smtClean="0">
                <a:solidFill>
                  <a:schemeClr val="bg1"/>
                </a:solidFill>
              </a:rPr>
              <a:t>Disseminação   do processo exportador;</a:t>
            </a:r>
          </a:p>
          <a:p>
            <a:pPr marL="457200" indent="-457200">
              <a:buFontTx/>
              <a:buChar char="-"/>
            </a:pPr>
            <a:endParaRPr lang="pt-BR" sz="2800" dirty="0">
              <a:solidFill>
                <a:schemeClr val="bg1"/>
              </a:solidFill>
            </a:endParaRPr>
          </a:p>
          <a:p>
            <a:pPr marL="457200" indent="-457200">
              <a:buFontTx/>
              <a:buChar char="-"/>
            </a:pPr>
            <a:r>
              <a:rPr lang="pt-BR" sz="2800" dirty="0" smtClean="0">
                <a:solidFill>
                  <a:schemeClr val="bg1"/>
                </a:solidFill>
              </a:rPr>
              <a:t>Utilizar e  otimizar </a:t>
            </a:r>
            <a:r>
              <a:rPr lang="pt-BR" sz="2800" dirty="0" smtClean="0">
                <a:solidFill>
                  <a:schemeClr val="bg1"/>
                </a:solidFill>
              </a:rPr>
              <a:t>a estrutura  existente (FIEMG, SECEX, </a:t>
            </a:r>
            <a:r>
              <a:rPr lang="pt-BR" sz="2800" dirty="0" err="1" smtClean="0">
                <a:solidFill>
                  <a:schemeClr val="bg1"/>
                </a:solidFill>
              </a:rPr>
              <a:t>etc</a:t>
            </a:r>
            <a:r>
              <a:rPr lang="pt-BR" sz="2800" dirty="0" smtClean="0">
                <a:solidFill>
                  <a:schemeClr val="bg1"/>
                </a:solidFill>
              </a:rPr>
              <a:t>);</a:t>
            </a:r>
          </a:p>
          <a:p>
            <a:pPr marL="457200" indent="-457200">
              <a:buFontTx/>
              <a:buChar char="-"/>
            </a:pPr>
            <a:endParaRPr lang="pt-BR" sz="2800" dirty="0">
              <a:solidFill>
                <a:schemeClr val="bg1"/>
              </a:solidFill>
            </a:endParaRPr>
          </a:p>
          <a:p>
            <a:pPr marL="457200" indent="-457200">
              <a:buFontTx/>
              <a:buChar char="-"/>
            </a:pPr>
            <a:r>
              <a:rPr lang="pt-BR" sz="2800" dirty="0" smtClean="0">
                <a:solidFill>
                  <a:schemeClr val="bg1"/>
                </a:solidFill>
              </a:rPr>
              <a:t>.....</a:t>
            </a:r>
            <a:endParaRPr lang="pt-BR" sz="2800" dirty="0">
              <a:solidFill>
                <a:schemeClr val="bg1"/>
              </a:solidFill>
            </a:endParaRPr>
          </a:p>
          <a:p>
            <a:pPr marL="457200" indent="-457200">
              <a:buFontTx/>
              <a:buChar char="-"/>
            </a:pPr>
            <a:endParaRPr lang="pt-BR" sz="2800" dirty="0" smtClean="0">
              <a:solidFill>
                <a:schemeClr val="bg1"/>
              </a:solidFill>
            </a:endParaRPr>
          </a:p>
          <a:p>
            <a:pPr marL="457200" indent="-457200">
              <a:buFontTx/>
              <a:buChar char="-"/>
            </a:pPr>
            <a:endParaRPr lang="pt-BR" sz="2800" dirty="0">
              <a:solidFill>
                <a:schemeClr val="bg1"/>
              </a:solidFill>
            </a:endParaRPr>
          </a:p>
        </p:txBody>
      </p:sp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B0345-4E8B-49B7-843F-E0231EE23BEC}" type="slidenum">
              <a:rPr lang="pt-BR" smtClean="0"/>
              <a:t>21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818032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831274" y="20111"/>
            <a:ext cx="105334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800" b="1" dirty="0" smtClean="0">
                <a:solidFill>
                  <a:srgbClr val="FF0000"/>
                </a:solidFill>
              </a:rPr>
              <a:t>Uberaba e região do Triângulo Mineiro</a:t>
            </a:r>
            <a:endParaRPr lang="pt-BR" sz="2800" b="1" dirty="0">
              <a:solidFill>
                <a:srgbClr val="FF0000"/>
              </a:solidFill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1033153" y="1009402"/>
            <a:ext cx="1041466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 smtClean="0">
                <a:solidFill>
                  <a:schemeClr val="bg1"/>
                </a:solidFill>
              </a:rPr>
              <a:t>Imponderável:</a:t>
            </a:r>
            <a:endParaRPr lang="pt-BR" sz="2800" b="1" dirty="0" smtClean="0">
              <a:solidFill>
                <a:schemeClr val="bg1"/>
              </a:solidFill>
            </a:endParaRPr>
          </a:p>
          <a:p>
            <a:endParaRPr lang="pt-BR" sz="2800" dirty="0">
              <a:solidFill>
                <a:schemeClr val="bg1"/>
              </a:solidFill>
            </a:endParaRPr>
          </a:p>
          <a:p>
            <a:pPr marL="457200" indent="-457200">
              <a:buFontTx/>
              <a:buChar char="-"/>
            </a:pPr>
            <a:r>
              <a:rPr lang="pt-BR" sz="2800" dirty="0" smtClean="0">
                <a:solidFill>
                  <a:schemeClr val="bg1"/>
                </a:solidFill>
              </a:rPr>
              <a:t>Desvalorização da taxa real de câmbio: </a:t>
            </a:r>
          </a:p>
          <a:p>
            <a:r>
              <a:rPr lang="pt-BR" sz="2800" dirty="0">
                <a:solidFill>
                  <a:schemeClr val="bg1"/>
                </a:solidFill>
              </a:rPr>
              <a:t>	</a:t>
            </a:r>
            <a:r>
              <a:rPr lang="pt-BR" sz="2800" dirty="0" smtClean="0">
                <a:solidFill>
                  <a:schemeClr val="bg1"/>
                </a:solidFill>
              </a:rPr>
              <a:t>* LADO BOM: Bens industriais: eleva competitividade</a:t>
            </a:r>
            <a:r>
              <a:rPr lang="pt-BR" sz="2800" dirty="0" smtClean="0">
                <a:solidFill>
                  <a:schemeClr val="bg1"/>
                </a:solidFill>
              </a:rPr>
              <a:t>;</a:t>
            </a:r>
          </a:p>
          <a:p>
            <a:r>
              <a:rPr lang="pt-BR" sz="2800" dirty="0">
                <a:solidFill>
                  <a:schemeClr val="bg1"/>
                </a:solidFill>
              </a:rPr>
              <a:t>	</a:t>
            </a:r>
            <a:r>
              <a:rPr lang="pt-BR" sz="2800" dirty="0" smtClean="0">
                <a:solidFill>
                  <a:schemeClr val="bg1"/>
                </a:solidFill>
              </a:rPr>
              <a:t>* LADO RUIM: piora da confiança, </a:t>
            </a:r>
            <a:r>
              <a:rPr lang="pt-BR" sz="2800" dirty="0" smtClean="0">
                <a:solidFill>
                  <a:schemeClr val="bg1"/>
                </a:solidFill>
              </a:rPr>
              <a:t> eleva dívida em moeda</a:t>
            </a:r>
          </a:p>
          <a:p>
            <a:r>
              <a:rPr lang="pt-BR" sz="2800" dirty="0">
                <a:solidFill>
                  <a:schemeClr val="bg1"/>
                </a:solidFill>
              </a:rPr>
              <a:t> </a:t>
            </a:r>
            <a:r>
              <a:rPr lang="pt-BR" sz="2800" dirty="0" smtClean="0">
                <a:solidFill>
                  <a:schemeClr val="bg1"/>
                </a:solidFill>
              </a:rPr>
              <a:t>             </a:t>
            </a:r>
            <a:r>
              <a:rPr lang="pt-BR" sz="2800" dirty="0" smtClean="0">
                <a:solidFill>
                  <a:schemeClr val="bg1"/>
                </a:solidFill>
              </a:rPr>
              <a:t> estrangeira.</a:t>
            </a:r>
            <a:endParaRPr lang="pt-BR" sz="2800" dirty="0" smtClean="0">
              <a:solidFill>
                <a:schemeClr val="bg1"/>
              </a:solidFill>
            </a:endParaRPr>
          </a:p>
          <a:p>
            <a:pPr marL="457200" indent="-457200">
              <a:buFontTx/>
              <a:buChar char="-"/>
            </a:pPr>
            <a:endParaRPr lang="pt-BR" sz="2800" dirty="0">
              <a:solidFill>
                <a:schemeClr val="bg1"/>
              </a:solidFill>
            </a:endParaRPr>
          </a:p>
          <a:p>
            <a:pPr marL="457200" indent="-457200">
              <a:buFontTx/>
              <a:buChar char="-"/>
            </a:pPr>
            <a:r>
              <a:rPr lang="pt-BR" sz="2800" dirty="0" smtClean="0">
                <a:solidFill>
                  <a:schemeClr val="bg1"/>
                </a:solidFill>
              </a:rPr>
              <a:t>Processo de “</a:t>
            </a:r>
            <a:r>
              <a:rPr lang="pt-BR" sz="2800" dirty="0" err="1" smtClean="0">
                <a:solidFill>
                  <a:schemeClr val="bg1"/>
                </a:solidFill>
              </a:rPr>
              <a:t>desglobalização</a:t>
            </a:r>
            <a:r>
              <a:rPr lang="pt-BR" sz="2800" dirty="0" smtClean="0">
                <a:solidFill>
                  <a:schemeClr val="bg1"/>
                </a:solidFill>
              </a:rPr>
              <a:t>”  e dependência de commodities (</a:t>
            </a:r>
            <a:r>
              <a:rPr lang="pt-BR" sz="2800" dirty="0" err="1" smtClean="0">
                <a:solidFill>
                  <a:schemeClr val="bg1"/>
                </a:solidFill>
              </a:rPr>
              <a:t>Ruchir</a:t>
            </a:r>
            <a:r>
              <a:rPr lang="pt-BR" sz="2800" dirty="0" smtClean="0">
                <a:solidFill>
                  <a:schemeClr val="bg1"/>
                </a:solidFill>
              </a:rPr>
              <a:t> </a:t>
            </a:r>
            <a:r>
              <a:rPr lang="pt-BR" sz="2800" dirty="0" err="1" smtClean="0">
                <a:solidFill>
                  <a:schemeClr val="bg1"/>
                </a:solidFill>
              </a:rPr>
              <a:t>Sharma</a:t>
            </a:r>
            <a:r>
              <a:rPr lang="pt-BR" sz="2800" dirty="0" smtClean="0">
                <a:solidFill>
                  <a:schemeClr val="bg1"/>
                </a:solidFill>
              </a:rPr>
              <a:t>);</a:t>
            </a:r>
            <a:endParaRPr lang="pt-BR" sz="2800" dirty="0" smtClean="0">
              <a:solidFill>
                <a:schemeClr val="bg1"/>
              </a:solidFill>
            </a:endParaRPr>
          </a:p>
          <a:p>
            <a:pPr marL="457200" indent="-457200">
              <a:buFontTx/>
              <a:buChar char="-"/>
            </a:pPr>
            <a:endParaRPr lang="pt-BR" sz="2800" dirty="0">
              <a:solidFill>
                <a:schemeClr val="bg1"/>
              </a:solidFill>
            </a:endParaRPr>
          </a:p>
          <a:p>
            <a:pPr marL="457200" indent="-457200">
              <a:buFontTx/>
              <a:buChar char="-"/>
            </a:pPr>
            <a:r>
              <a:rPr lang="pt-BR" sz="2800" dirty="0" smtClean="0">
                <a:solidFill>
                  <a:schemeClr val="bg1"/>
                </a:solidFill>
              </a:rPr>
              <a:t>Oscilações de preços de commodities;</a:t>
            </a:r>
            <a:endParaRPr lang="pt-BR" sz="2800" dirty="0" smtClean="0">
              <a:solidFill>
                <a:schemeClr val="bg1"/>
              </a:solidFill>
            </a:endParaRPr>
          </a:p>
          <a:p>
            <a:pPr marL="457200" indent="-457200">
              <a:buFontTx/>
              <a:buChar char="-"/>
            </a:pPr>
            <a:endParaRPr lang="pt-BR" sz="2800" dirty="0">
              <a:solidFill>
                <a:schemeClr val="bg1"/>
              </a:solidFill>
            </a:endParaRPr>
          </a:p>
          <a:p>
            <a:pPr marL="457200" indent="-457200">
              <a:buFontTx/>
              <a:buChar char="-"/>
            </a:pPr>
            <a:endParaRPr lang="pt-BR" sz="2800" dirty="0" smtClean="0">
              <a:solidFill>
                <a:schemeClr val="bg1"/>
              </a:solidFill>
            </a:endParaRPr>
          </a:p>
          <a:p>
            <a:pPr marL="457200" indent="-457200">
              <a:buFontTx/>
              <a:buChar char="-"/>
            </a:pPr>
            <a:endParaRPr lang="pt-BR" sz="2800" dirty="0" smtClean="0">
              <a:solidFill>
                <a:schemeClr val="bg1"/>
              </a:solidFill>
            </a:endParaRPr>
          </a:p>
          <a:p>
            <a:pPr marL="457200" indent="-457200">
              <a:buFontTx/>
              <a:buChar char="-"/>
            </a:pPr>
            <a:endParaRPr lang="pt-BR" sz="2800" dirty="0">
              <a:solidFill>
                <a:schemeClr val="bg1"/>
              </a:solidFill>
            </a:endParaRPr>
          </a:p>
        </p:txBody>
      </p:sp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B0345-4E8B-49B7-843F-E0231EE23BEC}" type="slidenum">
              <a:rPr lang="pt-BR" smtClean="0"/>
              <a:t>22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2220322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831274" y="20111"/>
            <a:ext cx="105334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800" b="1" dirty="0" smtClean="0">
                <a:solidFill>
                  <a:srgbClr val="FF0000"/>
                </a:solidFill>
              </a:rPr>
              <a:t>Uberaba e região do Triângulo Mineiro</a:t>
            </a:r>
            <a:endParaRPr lang="pt-BR" sz="2800" b="1" dirty="0">
              <a:solidFill>
                <a:srgbClr val="FF0000"/>
              </a:solidFill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890649" y="3289465"/>
            <a:ext cx="1041466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b="1" dirty="0" smtClean="0">
                <a:solidFill>
                  <a:schemeClr val="bg1"/>
                </a:solidFill>
              </a:rPr>
              <a:t>Muito obrigada!!!</a:t>
            </a:r>
            <a:endParaRPr lang="pt-BR" sz="2800" dirty="0" smtClean="0">
              <a:solidFill>
                <a:schemeClr val="bg1"/>
              </a:solidFill>
            </a:endParaRPr>
          </a:p>
          <a:p>
            <a:pPr marL="457200" indent="-457200" algn="ctr">
              <a:buFontTx/>
              <a:buChar char="-"/>
            </a:pPr>
            <a:endParaRPr lang="pt-BR" sz="2800" dirty="0" smtClean="0">
              <a:solidFill>
                <a:schemeClr val="bg1"/>
              </a:solidFill>
            </a:endParaRPr>
          </a:p>
          <a:p>
            <a:pPr marL="457200" indent="-457200" algn="ctr">
              <a:buFontTx/>
              <a:buChar char="-"/>
            </a:pPr>
            <a:endParaRPr lang="pt-BR" sz="2800" dirty="0">
              <a:solidFill>
                <a:schemeClr val="bg1"/>
              </a:solidFill>
            </a:endParaRPr>
          </a:p>
        </p:txBody>
      </p:sp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B0345-4E8B-49B7-843F-E0231EE23BEC}" type="slidenum">
              <a:rPr lang="pt-BR" smtClean="0"/>
              <a:t>23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241842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/>
          <p:cNvSpPr txBox="1"/>
          <p:nvPr/>
        </p:nvSpPr>
        <p:spPr>
          <a:xfrm flipH="1">
            <a:off x="1128155" y="6438064"/>
            <a:ext cx="95240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chemeClr val="bg1"/>
                </a:solidFill>
              </a:rPr>
              <a:t> Fonte: </a:t>
            </a:r>
            <a:r>
              <a:rPr lang="pt-BR" dirty="0" smtClean="0"/>
              <a:t>:</a:t>
            </a:r>
            <a:r>
              <a:rPr lang="pt-BR" dirty="0" smtClean="0">
                <a:solidFill>
                  <a:schemeClr val="bg1"/>
                </a:solidFill>
              </a:rPr>
              <a:t>Secex</a:t>
            </a:r>
            <a:endParaRPr lang="pt-BR" dirty="0"/>
          </a:p>
        </p:txBody>
      </p:sp>
      <p:sp>
        <p:nvSpPr>
          <p:cNvPr id="4" name="Retângulo 3"/>
          <p:cNvSpPr/>
          <p:nvPr/>
        </p:nvSpPr>
        <p:spPr>
          <a:xfrm>
            <a:off x="1326077" y="198241"/>
            <a:ext cx="774667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400" b="1" dirty="0" smtClean="0">
                <a:solidFill>
                  <a:schemeClr val="bg1"/>
                </a:solidFill>
              </a:rPr>
              <a:t>EXPORTAÇÃO – % por países</a:t>
            </a:r>
          </a:p>
          <a:p>
            <a:pPr algn="ctr"/>
            <a:endParaRPr lang="pt-BR" b="1" dirty="0">
              <a:solidFill>
                <a:schemeClr val="bg1"/>
              </a:solidFill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390" y="666442"/>
            <a:ext cx="10628415" cy="5728626"/>
          </a:xfrm>
          <a:prstGeom prst="rect">
            <a:avLst/>
          </a:prstGeom>
        </p:spPr>
      </p:pic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B0345-4E8B-49B7-843F-E0231EE23BEC}" type="slidenum">
              <a:rPr lang="pt-BR" smtClean="0"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469977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/>
          <p:cNvSpPr txBox="1"/>
          <p:nvPr/>
        </p:nvSpPr>
        <p:spPr>
          <a:xfrm flipH="1">
            <a:off x="1128155" y="6438064"/>
            <a:ext cx="95240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chemeClr val="bg1"/>
                </a:solidFill>
              </a:rPr>
              <a:t> Fonte: </a:t>
            </a:r>
            <a:r>
              <a:rPr lang="pt-BR" dirty="0" smtClean="0"/>
              <a:t>:</a:t>
            </a:r>
            <a:r>
              <a:rPr lang="pt-BR" dirty="0" smtClean="0">
                <a:solidFill>
                  <a:schemeClr val="bg1"/>
                </a:solidFill>
              </a:rPr>
              <a:t>Secex</a:t>
            </a:r>
            <a:endParaRPr lang="pt-BR" dirty="0"/>
          </a:p>
        </p:txBody>
      </p:sp>
      <p:sp>
        <p:nvSpPr>
          <p:cNvPr id="4" name="Retângulo 3"/>
          <p:cNvSpPr/>
          <p:nvPr/>
        </p:nvSpPr>
        <p:spPr>
          <a:xfrm>
            <a:off x="1385454" y="112445"/>
            <a:ext cx="774667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400" b="1" dirty="0" smtClean="0">
                <a:solidFill>
                  <a:schemeClr val="bg1"/>
                </a:solidFill>
              </a:rPr>
              <a:t>IMPORTAÇÕES % E POR TIPO DE PRODUTO </a:t>
            </a:r>
            <a:endParaRPr lang="pt-BR" sz="2400" b="1" dirty="0">
              <a:solidFill>
                <a:schemeClr val="bg1"/>
              </a:solidFill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514" y="666442"/>
            <a:ext cx="10652167" cy="5771623"/>
          </a:xfrm>
          <a:prstGeom prst="rect">
            <a:avLst/>
          </a:prstGeom>
        </p:spPr>
      </p:pic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B0345-4E8B-49B7-843F-E0231EE23BEC}" type="slidenum">
              <a:rPr lang="pt-BR" smtClean="0"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806516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/>
          <p:cNvSpPr txBox="1"/>
          <p:nvPr/>
        </p:nvSpPr>
        <p:spPr>
          <a:xfrm flipH="1">
            <a:off x="1128155" y="6438064"/>
            <a:ext cx="95240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chemeClr val="bg1"/>
                </a:solidFill>
              </a:rPr>
              <a:t> Fonte: </a:t>
            </a:r>
            <a:r>
              <a:rPr lang="pt-BR" dirty="0" smtClean="0"/>
              <a:t>:</a:t>
            </a:r>
            <a:r>
              <a:rPr lang="pt-BR" dirty="0" smtClean="0">
                <a:solidFill>
                  <a:schemeClr val="bg1"/>
                </a:solidFill>
              </a:rPr>
              <a:t>Secex</a:t>
            </a:r>
            <a:endParaRPr lang="pt-BR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760" y="605182"/>
            <a:ext cx="11210308" cy="5894142"/>
          </a:xfrm>
          <a:prstGeom prst="rect">
            <a:avLst/>
          </a:prstGeom>
        </p:spPr>
      </p:pic>
      <p:sp>
        <p:nvSpPr>
          <p:cNvPr id="5" name="CaixaDeTexto 4"/>
          <p:cNvSpPr txBox="1"/>
          <p:nvPr/>
        </p:nvSpPr>
        <p:spPr>
          <a:xfrm>
            <a:off x="3621974" y="112444"/>
            <a:ext cx="39069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IMPORTAÇÃO  - % </a:t>
            </a:r>
            <a:r>
              <a:rPr lang="pt-BR" sz="2400" b="1" dirty="0">
                <a:solidFill>
                  <a:schemeClr val="bg1"/>
                </a:solidFill>
              </a:rPr>
              <a:t>P</a:t>
            </a:r>
            <a:r>
              <a:rPr lang="pt-BR" sz="2400" b="1" dirty="0" smtClean="0">
                <a:solidFill>
                  <a:schemeClr val="bg1"/>
                </a:solidFill>
              </a:rPr>
              <a:t>AÍSES</a:t>
            </a:r>
            <a:endParaRPr lang="pt-BR" sz="2400" b="1" dirty="0">
              <a:solidFill>
                <a:schemeClr val="bg1"/>
              </a:solidFill>
            </a:endParaRP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B0345-4E8B-49B7-843F-E0231EE23BEC}" type="slidenum">
              <a:rPr lang="pt-BR" smtClean="0"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133598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/>
          <p:cNvSpPr txBox="1"/>
          <p:nvPr/>
        </p:nvSpPr>
        <p:spPr>
          <a:xfrm flipH="1">
            <a:off x="1128155" y="6438064"/>
            <a:ext cx="95240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chemeClr val="bg1"/>
                </a:solidFill>
              </a:rPr>
              <a:t> Fonte: </a:t>
            </a:r>
            <a:r>
              <a:rPr lang="pt-BR" dirty="0" smtClean="0"/>
              <a:t>:</a:t>
            </a:r>
            <a:r>
              <a:rPr lang="pt-BR" dirty="0" smtClean="0">
                <a:solidFill>
                  <a:schemeClr val="bg1"/>
                </a:solidFill>
              </a:rPr>
              <a:t>Secex</a:t>
            </a:r>
            <a:endParaRPr lang="pt-BR" dirty="0"/>
          </a:p>
        </p:txBody>
      </p:sp>
      <p:sp>
        <p:nvSpPr>
          <p:cNvPr id="4" name="Retângulo 3"/>
          <p:cNvSpPr/>
          <p:nvPr/>
        </p:nvSpPr>
        <p:spPr>
          <a:xfrm>
            <a:off x="1413164" y="213755"/>
            <a:ext cx="775458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400" b="1" dirty="0" smtClean="0">
                <a:solidFill>
                  <a:schemeClr val="bg1"/>
                </a:solidFill>
              </a:rPr>
              <a:t>IMPORTAÇÕES -  % POR MUNICÍPIOS</a:t>
            </a:r>
            <a:endParaRPr lang="pt-BR" sz="2400" b="1" dirty="0">
              <a:solidFill>
                <a:schemeClr val="bg1"/>
              </a:solidFill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387" y="666442"/>
            <a:ext cx="11234057" cy="5771622"/>
          </a:xfrm>
          <a:prstGeom prst="rect">
            <a:avLst/>
          </a:prstGeom>
        </p:spPr>
      </p:pic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B0345-4E8B-49B7-843F-E0231EE23BEC}" type="slidenum">
              <a:rPr lang="pt-BR" smtClean="0"/>
              <a:t>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791363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/>
          <p:cNvSpPr txBox="1"/>
          <p:nvPr/>
        </p:nvSpPr>
        <p:spPr>
          <a:xfrm flipH="1">
            <a:off x="1128155" y="6438064"/>
            <a:ext cx="95240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chemeClr val="bg1"/>
                </a:solidFill>
              </a:rPr>
              <a:t> Fonte: </a:t>
            </a:r>
            <a:r>
              <a:rPr lang="pt-BR" dirty="0" smtClean="0"/>
              <a:t>:</a:t>
            </a:r>
            <a:r>
              <a:rPr lang="pt-BR" dirty="0" smtClean="0">
                <a:solidFill>
                  <a:schemeClr val="bg1"/>
                </a:solidFill>
              </a:rPr>
              <a:t>Secex</a:t>
            </a:r>
            <a:endParaRPr lang="pt-BR" dirty="0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135" y="1586461"/>
            <a:ext cx="11424063" cy="4707719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135" y="839393"/>
            <a:ext cx="11424063" cy="740026"/>
          </a:xfrm>
          <a:prstGeom prst="rect">
            <a:avLst/>
          </a:prstGeom>
        </p:spPr>
      </p:pic>
      <p:sp>
        <p:nvSpPr>
          <p:cNvPr id="4" name="Retângulo 3"/>
          <p:cNvSpPr/>
          <p:nvPr/>
        </p:nvSpPr>
        <p:spPr>
          <a:xfrm>
            <a:off x="1421079" y="20111"/>
            <a:ext cx="9646723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800" b="1" dirty="0" smtClean="0">
                <a:solidFill>
                  <a:srgbClr val="FF0000"/>
                </a:solidFill>
              </a:rPr>
              <a:t>UBERABA - EXPORTAÇÕES E IMPORTAÇÕES 2017/2018 </a:t>
            </a:r>
          </a:p>
          <a:p>
            <a:pPr algn="ctr"/>
            <a:r>
              <a:rPr lang="pt-BR" b="1" dirty="0" smtClean="0">
                <a:solidFill>
                  <a:schemeClr val="bg1"/>
                </a:solidFill>
              </a:rPr>
              <a:t>Valores US$</a:t>
            </a:r>
            <a:endParaRPr lang="pt-BR" b="1" dirty="0">
              <a:solidFill>
                <a:schemeClr val="bg1"/>
              </a:solidFill>
            </a:endParaRPr>
          </a:p>
        </p:txBody>
      </p:sp>
      <p:sp>
        <p:nvSpPr>
          <p:cNvPr id="7" name="Elipse 6"/>
          <p:cNvSpPr/>
          <p:nvPr/>
        </p:nvSpPr>
        <p:spPr>
          <a:xfrm>
            <a:off x="3681351" y="1579416"/>
            <a:ext cx="1384020" cy="285008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etângulo de cantos arredondados 7"/>
          <p:cNvSpPr/>
          <p:nvPr/>
        </p:nvSpPr>
        <p:spPr>
          <a:xfrm>
            <a:off x="6816436" y="1579417"/>
            <a:ext cx="1306286" cy="285007"/>
          </a:xfrm>
          <a:prstGeom prst="round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b="1" dirty="0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B0345-4E8B-49B7-843F-E0231EE23BEC}" type="slidenum">
              <a:rPr lang="pt-BR" smtClean="0"/>
              <a:t>7</a:t>
            </a:fld>
            <a:endParaRPr lang="pt-BR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62606" y="1507822"/>
            <a:ext cx="1591194" cy="445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31087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/>
          <p:cNvSpPr txBox="1"/>
          <p:nvPr/>
        </p:nvSpPr>
        <p:spPr>
          <a:xfrm flipH="1">
            <a:off x="1092529" y="6456691"/>
            <a:ext cx="95240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chemeClr val="bg1"/>
                </a:solidFill>
              </a:rPr>
              <a:t> Fonte: </a:t>
            </a:r>
            <a:r>
              <a:rPr lang="pt-BR" dirty="0" smtClean="0"/>
              <a:t>:</a:t>
            </a:r>
            <a:r>
              <a:rPr lang="pt-BR" dirty="0" smtClean="0">
                <a:solidFill>
                  <a:schemeClr val="bg1"/>
                </a:solidFill>
              </a:rPr>
              <a:t>Secex</a:t>
            </a:r>
            <a:endParaRPr lang="pt-BR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135" y="839393"/>
            <a:ext cx="11424063" cy="740026"/>
          </a:xfrm>
          <a:prstGeom prst="rect">
            <a:avLst/>
          </a:prstGeom>
        </p:spPr>
      </p:pic>
      <p:sp>
        <p:nvSpPr>
          <p:cNvPr id="4" name="Retângulo 3"/>
          <p:cNvSpPr/>
          <p:nvPr/>
        </p:nvSpPr>
        <p:spPr>
          <a:xfrm>
            <a:off x="1421079" y="20111"/>
            <a:ext cx="9646723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800" b="1" dirty="0" smtClean="0">
                <a:solidFill>
                  <a:srgbClr val="FF0000"/>
                </a:solidFill>
              </a:rPr>
              <a:t>ARAXÁ </a:t>
            </a:r>
            <a:r>
              <a:rPr lang="pt-BR" sz="2800" b="1" dirty="0" smtClean="0">
                <a:solidFill>
                  <a:srgbClr val="FF0000"/>
                </a:solidFill>
              </a:rPr>
              <a:t>- EXPORTAÇÕES E IMPORTAÇÕES 2017/2018 </a:t>
            </a:r>
          </a:p>
          <a:p>
            <a:pPr algn="ctr"/>
            <a:r>
              <a:rPr lang="pt-BR" b="1" dirty="0" smtClean="0">
                <a:solidFill>
                  <a:schemeClr val="bg1"/>
                </a:solidFill>
              </a:rPr>
              <a:t>Valores US$</a:t>
            </a:r>
            <a:endParaRPr lang="pt-BR" b="1" dirty="0">
              <a:solidFill>
                <a:schemeClr val="bg1"/>
              </a:solidFill>
            </a:endParaRPr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B0345-4E8B-49B7-843F-E0231EE23BEC}" type="slidenum">
              <a:rPr lang="pt-BR" smtClean="0"/>
              <a:t>8</a:t>
            </a:fld>
            <a:endParaRPr lang="pt-BR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135" y="1620038"/>
            <a:ext cx="11424063" cy="4631764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85908" y="1579419"/>
            <a:ext cx="1612367" cy="292633"/>
          </a:xfrm>
          <a:prstGeom prst="rect">
            <a:avLst/>
          </a:prstGeom>
        </p:spPr>
      </p:pic>
      <p:pic>
        <p:nvPicPr>
          <p:cNvPr id="11" name="Imagem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82930" y="1579419"/>
            <a:ext cx="1341236" cy="317019"/>
          </a:xfrm>
          <a:prstGeom prst="rect">
            <a:avLst/>
          </a:prstGeom>
        </p:spPr>
      </p:pic>
      <p:sp>
        <p:nvSpPr>
          <p:cNvPr id="12" name="Retângulo de cantos arredondados 11"/>
          <p:cNvSpPr/>
          <p:nvPr/>
        </p:nvSpPr>
        <p:spPr>
          <a:xfrm>
            <a:off x="9999023" y="1579419"/>
            <a:ext cx="1531917" cy="292633"/>
          </a:xfrm>
          <a:prstGeom prst="roundRect">
            <a:avLst>
              <a:gd name="adj" fmla="val 50000"/>
            </a:avLst>
          </a:prstGeom>
          <a:noFill/>
          <a:ln w="571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249140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/>
          <p:cNvSpPr txBox="1"/>
          <p:nvPr/>
        </p:nvSpPr>
        <p:spPr>
          <a:xfrm flipH="1">
            <a:off x="1128155" y="6438064"/>
            <a:ext cx="95240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chemeClr val="bg1"/>
                </a:solidFill>
              </a:rPr>
              <a:t> Fonte: </a:t>
            </a:r>
            <a:r>
              <a:rPr lang="pt-BR" dirty="0" smtClean="0"/>
              <a:t>:</a:t>
            </a:r>
            <a:r>
              <a:rPr lang="pt-BR" dirty="0" smtClean="0">
                <a:solidFill>
                  <a:schemeClr val="bg1"/>
                </a:solidFill>
              </a:rPr>
              <a:t>Secex</a:t>
            </a:r>
            <a:endParaRPr lang="pt-BR" dirty="0"/>
          </a:p>
        </p:txBody>
      </p:sp>
      <p:sp>
        <p:nvSpPr>
          <p:cNvPr id="4" name="Retângulo 3"/>
          <p:cNvSpPr/>
          <p:nvPr/>
        </p:nvSpPr>
        <p:spPr>
          <a:xfrm>
            <a:off x="1421080" y="20111"/>
            <a:ext cx="774667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b="1" dirty="0" smtClean="0">
                <a:solidFill>
                  <a:schemeClr val="bg1"/>
                </a:solidFill>
              </a:rPr>
              <a:t>ZPE UBERABA/MG </a:t>
            </a:r>
          </a:p>
          <a:p>
            <a:pPr algn="ctr"/>
            <a:endParaRPr lang="pt-BR" b="1" dirty="0" smtClean="0">
              <a:solidFill>
                <a:schemeClr val="bg1"/>
              </a:solidFill>
            </a:endParaRPr>
          </a:p>
          <a:p>
            <a:pPr algn="ctr"/>
            <a:r>
              <a:rPr lang="pt-BR" b="1" dirty="0" smtClean="0">
                <a:solidFill>
                  <a:schemeClr val="bg1"/>
                </a:solidFill>
              </a:rPr>
              <a:t>NOVAS OPORTUNIDADES DE INVESTIMENTOS E EXPORTAÇÃO</a:t>
            </a:r>
            <a:endParaRPr lang="pt-BR" b="1" dirty="0">
              <a:solidFill>
                <a:schemeClr val="bg1"/>
              </a:solidFill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1901" y="943441"/>
            <a:ext cx="10141528" cy="5287149"/>
          </a:xfrm>
          <a:prstGeom prst="rect">
            <a:avLst/>
          </a:prstGeom>
        </p:spPr>
      </p:pic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B0345-4E8B-49B7-843F-E0231EE23BEC}" type="slidenum">
              <a:rPr lang="pt-BR" smtClean="0"/>
              <a:t>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3113764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655</TotalTime>
  <Words>411</Words>
  <Application>Microsoft Office PowerPoint</Application>
  <PresentationFormat>Widescreen</PresentationFormat>
  <Paragraphs>132</Paragraphs>
  <Slides>23</Slides>
  <Notes>2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23</vt:i4>
      </vt:variant>
    </vt:vector>
  </HeadingPairs>
  <TitlesOfParts>
    <vt:vector size="27" baseType="lpstr">
      <vt:lpstr>Arial</vt:lpstr>
      <vt:lpstr>Calibri</vt:lpstr>
      <vt:lpstr>Calibri Light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Nubia</dc:creator>
  <cp:lastModifiedBy>Nubia</cp:lastModifiedBy>
  <cp:revision>56</cp:revision>
  <dcterms:created xsi:type="dcterms:W3CDTF">2018-04-26T16:48:54Z</dcterms:created>
  <dcterms:modified xsi:type="dcterms:W3CDTF">2018-04-27T10:43:51Z</dcterms:modified>
</cp:coreProperties>
</file>